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D4ACF-07B8-431B-B682-93440CDC86F0}" type="datetimeFigureOut">
              <a:rPr lang="en-IN" smtClean="0"/>
              <a:t>06-09-2015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CF85-CF37-454D-9815-1A33725A82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41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IN"/>
          </a:p>
        </p:txBody>
      </p:sp>
      <p:sp>
        <p:nvSpPr>
          <p:cNvPr id="2048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Reperfusion therapy for patients with STEMI. The bold arrows and boxes are the preferred strategies. Performance of PCI is dictated by an anatomically appropriate culprit stenosis. *Patients with cardiogenic shock or severe heart failure initially seen at a non–PCI-capable hospital should be transferred for cardiac catheterization and revascularization as soon as possible, irrespective of time delay from MI onset (</a:t>
            </a:r>
            <a:r>
              <a:rPr lang="en-GB" i="1" dirty="0">
                <a:latin typeface="Arial" charset="0"/>
                <a:ea typeface="msgothic" charset="0"/>
                <a:cs typeface="msgothic" charset="0"/>
              </a:rPr>
              <a:t>Class I, LOE: B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). †Angiography and revascularization should not be performed within the first 2 to 3 hours after administration of 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fibrinolytic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therapy. CABG indicates coronary artery bypass graft; DIDO, door-in–door- out, FMC, first medical contact; LOE, Level of Evidence; MI, myocardial infarction; PCI, percutaneous coronary intervention; and STEMI, ST-elevation myocardial infarction.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IN"/>
          </a:p>
        </p:txBody>
      </p:sp>
      <p:sp>
        <p:nvSpPr>
          <p:cNvPr id="2150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>
                <a:latin typeface="Arial" charset="0"/>
                <a:ea typeface="msgothic" charset="0"/>
                <a:cs typeface="msgothic" charset="0"/>
              </a:rPr>
              <a:t>Primary PCI in STEMI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2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5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6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1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0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4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STEMI-INITIAL PRESENTATION TIMING</a:t>
            </a:r>
            <a:br>
              <a:rPr lang="en-US" dirty="0" smtClean="0"/>
            </a:br>
            <a:r>
              <a:rPr lang="en-US" dirty="0" smtClean="0"/>
              <a:t>2013 ACC/AHA GUIDELINES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5867400"/>
            <a:ext cx="2943726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HIMAL RAJ M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7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1800" b="1" dirty="0"/>
              <a:t>Regional Systems of STEMI Care, Reperfusion</a:t>
            </a:r>
            <a:br>
              <a:rPr lang="en-IN" sz="1800" b="1" dirty="0"/>
            </a:br>
            <a:r>
              <a:rPr lang="en-IN" sz="1800" b="1" dirty="0"/>
              <a:t>Therapy, and Time-to-Treatment Goals:</a:t>
            </a:r>
            <a:br>
              <a:rPr lang="en-IN" sz="1800" b="1" dirty="0"/>
            </a:br>
            <a:r>
              <a:rPr lang="en-IN" sz="1800" b="1" dirty="0" smtClean="0"/>
              <a:t>Recommendations- </a:t>
            </a:r>
            <a:r>
              <a:rPr lang="en-IN" sz="1800" dirty="0"/>
              <a:t>CLASS 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All communities should create and maintain a regional </a:t>
            </a:r>
            <a:r>
              <a:rPr lang="en-IN" dirty="0" smtClean="0"/>
              <a:t>system of </a:t>
            </a:r>
            <a:r>
              <a:rPr lang="en-IN" dirty="0"/>
              <a:t>STEMI care that includes assessment and continuous </a:t>
            </a:r>
            <a:r>
              <a:rPr lang="en-IN" dirty="0" smtClean="0"/>
              <a:t>quality improvement </a:t>
            </a:r>
            <a:r>
              <a:rPr lang="en-IN" dirty="0"/>
              <a:t>of EMS and hospital-based </a:t>
            </a:r>
            <a:r>
              <a:rPr lang="en-IN" dirty="0" smtClean="0"/>
              <a:t>activities</a:t>
            </a:r>
            <a:r>
              <a:rPr lang="en-IN" dirty="0"/>
              <a:t> </a:t>
            </a:r>
            <a:r>
              <a:rPr lang="en-IN" dirty="0" smtClean="0"/>
              <a:t>(</a:t>
            </a:r>
            <a:r>
              <a:rPr lang="en-IN" i="1" dirty="0" smtClean="0"/>
              <a:t>LOE: </a:t>
            </a:r>
            <a:r>
              <a:rPr lang="en-IN" i="1" dirty="0"/>
              <a:t>B</a:t>
            </a:r>
            <a:r>
              <a:rPr lang="en-IN" dirty="0"/>
              <a:t>)</a:t>
            </a:r>
            <a:endParaRPr lang="en-IN" dirty="0" smtClean="0"/>
          </a:p>
          <a:p>
            <a:r>
              <a:rPr lang="en-IN" dirty="0" smtClean="0"/>
              <a:t>Performance </a:t>
            </a:r>
            <a:r>
              <a:rPr lang="en-IN" dirty="0"/>
              <a:t>of </a:t>
            </a:r>
            <a:r>
              <a:rPr lang="en-IN" dirty="0" smtClean="0"/>
              <a:t>12-lead </a:t>
            </a:r>
            <a:r>
              <a:rPr lang="en-IN" dirty="0"/>
              <a:t>ECG by EMS personnel at </a:t>
            </a:r>
            <a:r>
              <a:rPr lang="en-IN" dirty="0" smtClean="0"/>
              <a:t>site of FMC is </a:t>
            </a:r>
            <a:r>
              <a:rPr lang="en-IN" dirty="0"/>
              <a:t>recommended in patients </a:t>
            </a:r>
            <a:r>
              <a:rPr lang="en-IN" dirty="0" smtClean="0"/>
              <a:t>with symptoms </a:t>
            </a:r>
            <a:r>
              <a:rPr lang="en-IN" dirty="0"/>
              <a:t>consistent with STEMI </a:t>
            </a:r>
            <a:r>
              <a:rPr lang="en-IN" dirty="0" smtClean="0"/>
              <a:t>(</a:t>
            </a:r>
            <a:r>
              <a:rPr lang="en-IN" i="1" dirty="0" smtClean="0"/>
              <a:t>LOE : B</a:t>
            </a:r>
            <a:r>
              <a:rPr lang="en-IN" dirty="0"/>
              <a:t>)</a:t>
            </a:r>
          </a:p>
          <a:p>
            <a:r>
              <a:rPr lang="en-IN" dirty="0" smtClean="0"/>
              <a:t>Reperfusion </a:t>
            </a:r>
            <a:r>
              <a:rPr lang="en-IN" dirty="0"/>
              <a:t>therapy should be administered to all </a:t>
            </a:r>
            <a:r>
              <a:rPr lang="en-IN" dirty="0" smtClean="0"/>
              <a:t>eligible patients </a:t>
            </a:r>
            <a:r>
              <a:rPr lang="en-IN" dirty="0"/>
              <a:t>with STEMI with symptom onset </a:t>
            </a:r>
            <a:r>
              <a:rPr lang="en-IN" dirty="0" smtClean="0"/>
              <a:t> within </a:t>
            </a:r>
            <a:r>
              <a:rPr lang="en-IN" dirty="0"/>
              <a:t>the prior </a:t>
            </a:r>
            <a:r>
              <a:rPr lang="en-IN" dirty="0" smtClean="0"/>
              <a:t>12 </a:t>
            </a:r>
            <a:r>
              <a:rPr lang="en-IN" dirty="0" err="1" smtClean="0"/>
              <a:t>hrs</a:t>
            </a:r>
            <a:r>
              <a:rPr lang="en-IN" dirty="0" smtClean="0"/>
              <a:t> (</a:t>
            </a:r>
            <a:r>
              <a:rPr lang="en-IN" i="1" dirty="0" smtClean="0"/>
              <a:t>LOE: </a:t>
            </a:r>
            <a:r>
              <a:rPr lang="en-IN" i="1" dirty="0"/>
              <a:t>A</a:t>
            </a:r>
            <a:r>
              <a:rPr lang="en-IN" dirty="0"/>
              <a:t>)</a:t>
            </a:r>
          </a:p>
          <a:p>
            <a:r>
              <a:rPr lang="en-IN" dirty="0" smtClean="0"/>
              <a:t>Primary </a:t>
            </a:r>
            <a:r>
              <a:rPr lang="en-IN" dirty="0"/>
              <a:t>PCI is the recommended method of reperfusion when </a:t>
            </a:r>
            <a:r>
              <a:rPr lang="en-IN" dirty="0" smtClean="0"/>
              <a:t>it can </a:t>
            </a:r>
            <a:r>
              <a:rPr lang="en-IN" dirty="0"/>
              <a:t>be performed in a timely fashion by experienced </a:t>
            </a:r>
            <a:r>
              <a:rPr lang="en-IN" dirty="0" smtClean="0"/>
              <a:t>operator  (</a:t>
            </a:r>
            <a:r>
              <a:rPr lang="en-IN" i="1" dirty="0" smtClean="0"/>
              <a:t>LOE: </a:t>
            </a:r>
            <a:r>
              <a:rPr lang="en-IN" i="1" dirty="0"/>
              <a:t>A</a:t>
            </a:r>
            <a:r>
              <a:rPr lang="en-IN" dirty="0"/>
              <a:t>)</a:t>
            </a:r>
          </a:p>
          <a:p>
            <a:r>
              <a:rPr lang="en-IN" dirty="0" smtClean="0"/>
              <a:t>EMS </a:t>
            </a:r>
            <a:r>
              <a:rPr lang="en-IN" dirty="0"/>
              <a:t>transport directly to a PCI-capable hospital for </a:t>
            </a:r>
            <a:r>
              <a:rPr lang="en-IN" dirty="0" smtClean="0"/>
              <a:t>primary PCI </a:t>
            </a:r>
            <a:r>
              <a:rPr lang="en-IN" dirty="0"/>
              <a:t>is the </a:t>
            </a:r>
            <a:r>
              <a:rPr lang="en-IN" dirty="0" smtClean="0"/>
              <a:t> recommended </a:t>
            </a:r>
            <a:r>
              <a:rPr lang="en-IN" dirty="0"/>
              <a:t>triage strategy for patients </a:t>
            </a:r>
            <a:r>
              <a:rPr lang="en-IN" dirty="0" smtClean="0"/>
              <a:t>with STEMI</a:t>
            </a:r>
            <a:r>
              <a:rPr lang="en-IN" dirty="0"/>
              <a:t>, with an ideal FMC-to-device time system goal of </a:t>
            </a:r>
            <a:r>
              <a:rPr lang="en-IN" dirty="0" smtClean="0"/>
              <a:t>90 </a:t>
            </a:r>
            <a:r>
              <a:rPr lang="en-IN" dirty="0" err="1" smtClean="0"/>
              <a:t>mins</a:t>
            </a:r>
            <a:r>
              <a:rPr lang="en-IN" dirty="0" smtClean="0"/>
              <a:t> </a:t>
            </a:r>
            <a:r>
              <a:rPr lang="en-IN" dirty="0"/>
              <a:t>or </a:t>
            </a:r>
            <a:r>
              <a:rPr lang="en-IN" dirty="0" smtClean="0"/>
              <a:t>less (</a:t>
            </a:r>
            <a:r>
              <a:rPr lang="en-IN" i="1" dirty="0" smtClean="0"/>
              <a:t>LOE: </a:t>
            </a:r>
            <a:r>
              <a:rPr lang="en-IN" i="1" dirty="0"/>
              <a:t>B</a:t>
            </a:r>
            <a:r>
              <a:rPr lang="en-IN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206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/>
              <a:t>Immediate transfer to a PCI-capable hospital for primary PCI is the recommended triage strategy for patients with STEMI who initially arrive at or are transported to a non–PCI-capable hospital, with an FMC-to-device time system goal of 120 </a:t>
            </a:r>
            <a:r>
              <a:rPr lang="en-IN" sz="2200" dirty="0" err="1" smtClean="0"/>
              <a:t>mins</a:t>
            </a:r>
            <a:r>
              <a:rPr lang="en-IN" sz="2200" dirty="0" smtClean="0"/>
              <a:t> or less (</a:t>
            </a:r>
            <a:r>
              <a:rPr lang="en-IN" sz="2200" i="1" dirty="0" smtClean="0"/>
              <a:t>LOE: B</a:t>
            </a:r>
            <a:r>
              <a:rPr lang="en-IN" sz="2200" dirty="0" smtClean="0"/>
              <a:t>)</a:t>
            </a:r>
          </a:p>
          <a:p>
            <a:r>
              <a:rPr lang="en-IN" sz="2200" dirty="0" smtClean="0"/>
              <a:t>In </a:t>
            </a:r>
            <a:r>
              <a:rPr lang="en-IN" sz="2200" dirty="0"/>
              <a:t>the absence of contraindications, </a:t>
            </a:r>
            <a:r>
              <a:rPr lang="en-IN" sz="2200" dirty="0" err="1"/>
              <a:t>fibrinolytic</a:t>
            </a:r>
            <a:r>
              <a:rPr lang="en-IN" sz="2200" dirty="0"/>
              <a:t> therapy </a:t>
            </a:r>
            <a:r>
              <a:rPr lang="en-IN" sz="2200" dirty="0" smtClean="0"/>
              <a:t>should be </a:t>
            </a:r>
            <a:r>
              <a:rPr lang="en-IN" sz="2200" dirty="0"/>
              <a:t>administered to patients with STEMI at </a:t>
            </a:r>
            <a:r>
              <a:rPr lang="en-IN" sz="2200" dirty="0" smtClean="0"/>
              <a:t>non–PCI-capable hospitals </a:t>
            </a:r>
            <a:r>
              <a:rPr lang="en-IN" sz="2200" dirty="0"/>
              <a:t>when the anticipated FMC-to-device time at a </a:t>
            </a:r>
            <a:r>
              <a:rPr lang="en-IN" sz="2200" dirty="0" smtClean="0"/>
              <a:t>PCI capable hospital </a:t>
            </a:r>
            <a:r>
              <a:rPr lang="en-IN" sz="2200" dirty="0"/>
              <a:t>exceeds 120 </a:t>
            </a:r>
            <a:r>
              <a:rPr lang="en-IN" sz="2200" dirty="0" err="1" smtClean="0"/>
              <a:t>mins</a:t>
            </a:r>
            <a:r>
              <a:rPr lang="en-IN" sz="2200" dirty="0" smtClean="0"/>
              <a:t> </a:t>
            </a:r>
            <a:r>
              <a:rPr lang="en-IN" sz="2200" dirty="0"/>
              <a:t>because of </a:t>
            </a:r>
            <a:r>
              <a:rPr lang="en-IN" sz="2200" dirty="0" smtClean="0"/>
              <a:t>unavoidable delays </a:t>
            </a:r>
            <a:r>
              <a:rPr lang="en-IN" sz="2200" dirty="0"/>
              <a:t>(</a:t>
            </a:r>
            <a:r>
              <a:rPr lang="en-IN" sz="2200" i="1" dirty="0" smtClean="0"/>
              <a:t>LOE: </a:t>
            </a:r>
            <a:r>
              <a:rPr lang="en-IN" sz="2200" i="1" dirty="0"/>
              <a:t>B</a:t>
            </a:r>
            <a:r>
              <a:rPr lang="en-IN" sz="2200" dirty="0"/>
              <a:t>)</a:t>
            </a:r>
          </a:p>
          <a:p>
            <a:r>
              <a:rPr lang="en-IN" sz="2200" dirty="0" smtClean="0"/>
              <a:t>When </a:t>
            </a:r>
            <a:r>
              <a:rPr lang="en-IN" sz="2200" dirty="0" err="1"/>
              <a:t>fibrinolytic</a:t>
            </a:r>
            <a:r>
              <a:rPr lang="en-IN" sz="2200" dirty="0"/>
              <a:t> therapy is indicated or chosen as the </a:t>
            </a:r>
            <a:r>
              <a:rPr lang="en-IN" sz="2200" dirty="0" smtClean="0"/>
              <a:t>primary reperfusion </a:t>
            </a:r>
            <a:r>
              <a:rPr lang="en-IN" sz="2200" dirty="0"/>
              <a:t>strategy, it should be administered within </a:t>
            </a:r>
            <a:r>
              <a:rPr lang="en-IN" sz="2200" dirty="0" smtClean="0"/>
              <a:t>30 </a:t>
            </a:r>
            <a:r>
              <a:rPr lang="en-IN" sz="2200" dirty="0" err="1" smtClean="0"/>
              <a:t>mins</a:t>
            </a:r>
            <a:r>
              <a:rPr lang="en-IN" sz="2200" dirty="0" smtClean="0"/>
              <a:t> </a:t>
            </a:r>
            <a:r>
              <a:rPr lang="en-IN" sz="2200" dirty="0"/>
              <a:t>of hospital </a:t>
            </a:r>
            <a:r>
              <a:rPr lang="en-IN" sz="2200" dirty="0" smtClean="0"/>
              <a:t>arrival (</a:t>
            </a:r>
            <a:r>
              <a:rPr lang="en-IN" sz="2200" i="1" dirty="0" smtClean="0"/>
              <a:t>LOE: </a:t>
            </a:r>
            <a:r>
              <a:rPr lang="en-IN" sz="2200" i="1" dirty="0"/>
              <a:t>B</a:t>
            </a:r>
            <a:r>
              <a:rPr lang="en-IN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071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sz="1500" b="1">
                <a:latin typeface="Arial" charset="0"/>
              </a:rPr>
              <a:t>Reperfusion therapy for patients with STEMI. The bold arrows and boxes are the preferred strategies.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21" y="6224334"/>
            <a:ext cx="126000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00" y="979303"/>
            <a:ext cx="7493760" cy="48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8001" y="5972307"/>
            <a:ext cx="3918240" cy="30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100" b="1">
                <a:latin typeface="Arial" charset="0"/>
              </a:rPr>
              <a:t>WRITING COMMITTEE MEMBERS* et al. Circulation. 2013;127:e362-e425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420160" y="6613175"/>
            <a:ext cx="362448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900">
                <a:latin typeface="Arial" charset="0"/>
              </a:rPr>
              <a:t>Copyright © American Heart Association,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80560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/>
              <a:t>CLASS </a:t>
            </a:r>
            <a:r>
              <a:rPr lang="en-IN" sz="2200" dirty="0" err="1"/>
              <a:t>IIa</a:t>
            </a:r>
            <a:endParaRPr lang="en-IN" sz="2200" dirty="0"/>
          </a:p>
          <a:p>
            <a:r>
              <a:rPr lang="en-IN" sz="2200" dirty="0" smtClean="0"/>
              <a:t>Reperfusion </a:t>
            </a:r>
            <a:r>
              <a:rPr lang="en-IN" sz="2200" dirty="0"/>
              <a:t>therapy is reasonable for patients with STEMI </a:t>
            </a:r>
            <a:r>
              <a:rPr lang="en-IN" sz="2200" dirty="0" smtClean="0"/>
              <a:t>and symptom </a:t>
            </a:r>
            <a:r>
              <a:rPr lang="en-IN" sz="2200" dirty="0"/>
              <a:t>onset within the prior 12 to 24 </a:t>
            </a:r>
            <a:r>
              <a:rPr lang="en-IN" sz="2200" dirty="0" err="1" smtClean="0"/>
              <a:t>hrs</a:t>
            </a:r>
            <a:r>
              <a:rPr lang="en-IN" sz="2200" dirty="0" smtClean="0"/>
              <a:t> </a:t>
            </a:r>
            <a:r>
              <a:rPr lang="en-IN" sz="2200" dirty="0"/>
              <a:t>who </a:t>
            </a:r>
            <a:r>
              <a:rPr lang="en-IN" sz="2200" dirty="0" smtClean="0"/>
              <a:t>have clinical </a:t>
            </a:r>
            <a:r>
              <a:rPr lang="en-IN" sz="2200" dirty="0"/>
              <a:t>and/or </a:t>
            </a:r>
            <a:r>
              <a:rPr lang="en-IN" sz="2200" dirty="0" smtClean="0"/>
              <a:t> ECG </a:t>
            </a:r>
            <a:r>
              <a:rPr lang="en-IN" sz="2200" dirty="0"/>
              <a:t>evidence of </a:t>
            </a:r>
            <a:r>
              <a:rPr lang="en-IN" sz="2200" dirty="0" err="1"/>
              <a:t>ongoing</a:t>
            </a:r>
            <a:r>
              <a:rPr lang="en-IN" sz="2200" dirty="0"/>
              <a:t> ischemia. Primary </a:t>
            </a:r>
            <a:r>
              <a:rPr lang="en-IN" sz="2200" dirty="0" smtClean="0"/>
              <a:t>PCI is </a:t>
            </a:r>
            <a:r>
              <a:rPr lang="en-IN" sz="2200" dirty="0"/>
              <a:t>the preferred strategy in this population </a:t>
            </a:r>
            <a:r>
              <a:rPr lang="en-IN" sz="2200" dirty="0" smtClean="0"/>
              <a:t> (</a:t>
            </a:r>
            <a:r>
              <a:rPr lang="en-IN" sz="2200" i="1" dirty="0" smtClean="0"/>
              <a:t>LOE: </a:t>
            </a:r>
            <a:r>
              <a:rPr lang="en-IN" sz="2200" i="1" dirty="0"/>
              <a:t>B</a:t>
            </a:r>
            <a:r>
              <a:rPr lang="en-IN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652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sz="1500" b="1">
                <a:latin typeface="Arial" charset="0"/>
              </a:rPr>
              <a:t>Primary PCI in STEMI.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21" y="6224334"/>
            <a:ext cx="126000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840" y="979303"/>
            <a:ext cx="5731200" cy="48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07840" y="5972307"/>
            <a:ext cx="3918240" cy="30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100" b="1">
                <a:latin typeface="Arial" charset="0"/>
              </a:rPr>
              <a:t>WRITING COMMITTEE MEMBERS* et al. Circulation. 2013;127:e362-e425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420160" y="6613175"/>
            <a:ext cx="362448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900">
                <a:latin typeface="Arial" charset="0"/>
              </a:rPr>
              <a:t>Copyright © American Heart Association,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21050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516</Words>
  <Application>Microsoft Office PowerPoint</Application>
  <PresentationFormat>On-screen Show (4:3)</PresentationFormat>
  <Paragraphs>21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STEMI-INITIAL PRESENTATION TIMING 2013 ACC/AHA GUIDELINES</vt:lpstr>
      <vt:lpstr>Regional Systems of STEMI Care, Reperfusion Therapy, and Time-to-Treatment Goals: Recommendations- CLASS 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STEMI-INITIAL PRESENTATION TIMING 2013 ACC/AHA GUIDELINES</dc:title>
  <dc:creator>Mypc</dc:creator>
  <cp:lastModifiedBy>Mypc</cp:lastModifiedBy>
  <cp:revision>7</cp:revision>
  <dcterms:created xsi:type="dcterms:W3CDTF">2006-08-16T00:00:00Z</dcterms:created>
  <dcterms:modified xsi:type="dcterms:W3CDTF">2015-09-07T02:04:01Z</dcterms:modified>
</cp:coreProperties>
</file>